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256" r:id="rId2"/>
    <p:sldId id="378" r:id="rId3"/>
    <p:sldId id="258" r:id="rId4"/>
    <p:sldId id="264" r:id="rId5"/>
    <p:sldId id="265" r:id="rId6"/>
    <p:sldId id="382" r:id="rId7"/>
    <p:sldId id="380" r:id="rId8"/>
    <p:sldId id="384" r:id="rId9"/>
    <p:sldId id="340" r:id="rId10"/>
    <p:sldId id="379" r:id="rId11"/>
    <p:sldId id="383" r:id="rId12"/>
    <p:sldId id="381" r:id="rId13"/>
    <p:sldId id="385" r:id="rId14"/>
  </p:sldIdLst>
  <p:sldSz cx="18288000" cy="10287000"/>
  <p:notesSz cx="6858000" cy="9144000"/>
  <p:embeddedFontLst>
    <p:embeddedFont>
      <p:font typeface="Barlow Condensed Bold" panose="020B0604020202020204" charset="0"/>
      <p:regular r:id="rId16"/>
      <p:bold r:id="rId17"/>
    </p:embeddedFont>
    <p:embeddedFont>
      <p:font typeface="Century Gothic" panose="020B0502020202020204" pitchFamily="34" charset="0"/>
      <p:regular r:id="rId18"/>
      <p:bold r:id="rId19"/>
      <p:italic r:id="rId20"/>
      <p:boldItalic r:id="rId21"/>
    </p:embeddedFont>
    <p:embeddedFont>
      <p:font typeface="Josefin Sans Thin Bold" panose="020B0604020202020204" charset="0"/>
      <p:regular r:id="rId22"/>
    </p:embeddedFont>
    <p:embeddedFont>
      <p:font typeface="Josefin Sans Thin Bold Italics" panose="020B0604020202020204" charset="0"/>
      <p:regular r:id="rId23"/>
      <p: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4A8D"/>
    <a:srgbClr val="B5E1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55" autoAdjust="0"/>
    <p:restoredTop sz="94560" autoAdjust="0"/>
  </p:normalViewPr>
  <p:slideViewPr>
    <p:cSldViewPr>
      <p:cViewPr varScale="1">
        <p:scale>
          <a:sx n="44" d="100"/>
          <a:sy n="44" d="100"/>
        </p:scale>
        <p:origin x="336" y="2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3EF322-9E55-45EB-A507-68930E1AEC87}" type="datetimeFigureOut">
              <a:rPr lang="en-AU" smtClean="0"/>
              <a:t>12/05/2025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EE53D4-67AC-4400-AD55-A450831E7F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28214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AE7323-EF67-BB1E-C35B-164DAC2D1C17}"/>
              </a:ext>
            </a:extLst>
          </p:cNvPr>
          <p:cNvSpPr txBox="1"/>
          <p:nvPr userDrawn="1"/>
        </p:nvSpPr>
        <p:spPr>
          <a:xfrm rot="1838114">
            <a:off x="1866899" y="4077898"/>
            <a:ext cx="1455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>
                <a:solidFill>
                  <a:schemeClr val="bg1">
                    <a:lumMod val="75000"/>
                  </a:schemeClr>
                </a:solidFill>
              </a:rPr>
              <a:t>Example Only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11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11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11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11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sv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6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6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1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E1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49111" y="646372"/>
            <a:ext cx="438710" cy="40760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481035" y="442572"/>
            <a:ext cx="438710" cy="40760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0401" y="6123585"/>
            <a:ext cx="438710" cy="40760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342202" y="8624644"/>
            <a:ext cx="438710" cy="40760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259300" y="2124901"/>
            <a:ext cx="438710" cy="40760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973395" y="7111089"/>
            <a:ext cx="438710" cy="40760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597802" y="9258300"/>
            <a:ext cx="438710" cy="40760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780912" y="-102215"/>
            <a:ext cx="438710" cy="40760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912591" y="101585"/>
            <a:ext cx="438710" cy="40760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473837" y="10083199"/>
            <a:ext cx="438710" cy="40760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09345" y="9730746"/>
            <a:ext cx="438710" cy="40760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070603" y="1621363"/>
            <a:ext cx="11719524" cy="2285307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79386" y="4709864"/>
            <a:ext cx="18177599" cy="43088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6789"/>
              </a:lnSpc>
            </a:pPr>
            <a:r>
              <a:rPr lang="en-US" sz="18655" spc="354" dirty="0">
                <a:solidFill>
                  <a:srgbClr val="014A8D"/>
                </a:solidFill>
                <a:latin typeface="Barlow Condensed Bold"/>
              </a:rPr>
              <a:t>Readers Cup Example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79386" y="83375"/>
            <a:ext cx="1506158" cy="2999659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3691524" y="1988681"/>
            <a:ext cx="10953321" cy="1464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FFFFFF"/>
                </a:solidFill>
                <a:latin typeface="Josefin Sans Thin Bold"/>
              </a:rPr>
              <a:t>Children's Book Council of Australia </a:t>
            </a:r>
          </a:p>
          <a:p>
            <a:pPr marL="0" lvl="0" indent="0" algn="ctr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FFFFFF"/>
                </a:solidFill>
                <a:latin typeface="Josefin Sans Thin Bold"/>
              </a:rPr>
              <a:t>(Qld Branch)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E1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9386" y="83375"/>
            <a:ext cx="949314" cy="189065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28700" y="1219200"/>
            <a:ext cx="7139674" cy="1392236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339675" y="1047750"/>
            <a:ext cx="6574874" cy="15143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2319"/>
              </a:lnSpc>
              <a:spcBef>
                <a:spcPct val="0"/>
              </a:spcBef>
            </a:pPr>
            <a:r>
              <a:rPr lang="en-US" sz="8799">
                <a:solidFill>
                  <a:srgbClr val="014A8D"/>
                </a:solidFill>
                <a:latin typeface="Josefin Sans Thin Bold Italics"/>
              </a:rPr>
              <a:t>Answers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66675" y="2532502"/>
            <a:ext cx="438710" cy="40760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581775" y="824899"/>
            <a:ext cx="438710" cy="40760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5459075" y="1491516"/>
            <a:ext cx="438710" cy="40760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79983" y="-57150"/>
            <a:ext cx="438710" cy="40760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427765" y="-57150"/>
            <a:ext cx="438710" cy="40760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936487" y="2430526"/>
            <a:ext cx="6536891" cy="1274694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2004075" y="2543228"/>
            <a:ext cx="6574874" cy="698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600"/>
              </a:lnSpc>
              <a:spcBef>
                <a:spcPct val="0"/>
              </a:spcBef>
            </a:pPr>
            <a:r>
              <a:rPr lang="en-US" sz="4000" dirty="0">
                <a:solidFill>
                  <a:srgbClr val="014A8D"/>
                </a:solidFill>
                <a:latin typeface="Josefin Sans Thin Bold Italics"/>
              </a:rPr>
              <a:t>Round 1 – Question 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83B3093-5CDD-4BE2-8B44-47F9C26030A5}"/>
              </a:ext>
            </a:extLst>
          </p:cNvPr>
          <p:cNvSpPr txBox="1"/>
          <p:nvPr/>
        </p:nvSpPr>
        <p:spPr>
          <a:xfrm>
            <a:off x="838200" y="4887545"/>
            <a:ext cx="17077765" cy="1813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3200" dirty="0">
                <a:latin typeface="Century Gothic" panose="020B050202020202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What did Charlie find buried under the snow? What did it look and feel like?</a:t>
            </a:r>
            <a:endParaRPr lang="en-AU" sz="3200" dirty="0">
              <a:latin typeface="Century Gothic" panose="020B0502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3200" b="1" dirty="0">
                <a:solidFill>
                  <a:srgbClr val="FF0000"/>
                </a:solidFill>
                <a:latin typeface="Century Gothic" panose="020B0502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Five-pence piece; damp and dirty.</a:t>
            </a:r>
          </a:p>
          <a:p>
            <a:endParaRPr lang="en-US" sz="3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3C41837-A5EA-93CE-31B5-5790E68A005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346694" y="205429"/>
            <a:ext cx="3102182" cy="4165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991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E1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9386" y="83375"/>
            <a:ext cx="949314" cy="189065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28700" y="1219200"/>
            <a:ext cx="7139674" cy="1392236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339675" y="1047750"/>
            <a:ext cx="6574874" cy="15143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2319"/>
              </a:lnSpc>
              <a:spcBef>
                <a:spcPct val="0"/>
              </a:spcBef>
            </a:pPr>
            <a:r>
              <a:rPr lang="en-US" sz="8799">
                <a:solidFill>
                  <a:srgbClr val="014A8D"/>
                </a:solidFill>
                <a:latin typeface="Josefin Sans Thin Bold Italics"/>
              </a:rPr>
              <a:t>Answers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66675" y="2532502"/>
            <a:ext cx="438710" cy="40760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581775" y="824899"/>
            <a:ext cx="438710" cy="40760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5459075" y="1491516"/>
            <a:ext cx="438710" cy="40760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79983" y="-57150"/>
            <a:ext cx="438710" cy="40760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427765" y="-57150"/>
            <a:ext cx="438710" cy="40760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936487" y="2430526"/>
            <a:ext cx="6536891" cy="1274694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2004075" y="2543228"/>
            <a:ext cx="6574874" cy="698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600"/>
              </a:lnSpc>
              <a:spcBef>
                <a:spcPct val="0"/>
              </a:spcBef>
            </a:pPr>
            <a:r>
              <a:rPr lang="en-US" sz="4000" dirty="0">
                <a:solidFill>
                  <a:srgbClr val="014A8D"/>
                </a:solidFill>
                <a:latin typeface="Josefin Sans Thin Bold Italics"/>
              </a:rPr>
              <a:t>Round 1 – Question 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83B3093-5CDD-4BE2-8B44-47F9C26030A5}"/>
              </a:ext>
            </a:extLst>
          </p:cNvPr>
          <p:cNvSpPr txBox="1"/>
          <p:nvPr/>
        </p:nvSpPr>
        <p:spPr>
          <a:xfrm>
            <a:off x="346635" y="4949517"/>
            <a:ext cx="17077765" cy="3393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3200" dirty="0">
                <a:latin typeface="Century Gothic" panose="020B0502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The first envelope Harry received was thick and heavy, made of yellowish parchment and the address was written in emerald-green ink. Describe what was on the other side.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3200" b="1" dirty="0">
                <a:solidFill>
                  <a:srgbClr val="FF0000"/>
                </a:solidFill>
                <a:latin typeface="Century Gothic" panose="020B0502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A purple wax seal bearing a coat of arms; a lion, an eagle, a badger and a snake surrounding a large letter ‘H’.</a:t>
            </a:r>
          </a:p>
          <a:p>
            <a:endParaRPr lang="en-US" sz="3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1BF71A2-90EE-4250-C8EB-AE7842FC26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08098" y="83375"/>
            <a:ext cx="2816302" cy="4166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472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E1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9386" y="83375"/>
            <a:ext cx="949314" cy="189065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28700" y="1219200"/>
            <a:ext cx="7139674" cy="1392236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339675" y="1047750"/>
            <a:ext cx="6574874" cy="15143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2319"/>
              </a:lnSpc>
              <a:spcBef>
                <a:spcPct val="0"/>
              </a:spcBef>
            </a:pPr>
            <a:r>
              <a:rPr lang="en-US" sz="8799">
                <a:solidFill>
                  <a:srgbClr val="014A8D"/>
                </a:solidFill>
                <a:latin typeface="Josefin Sans Thin Bold Italics"/>
              </a:rPr>
              <a:t>Answers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66675" y="2532502"/>
            <a:ext cx="438710" cy="40760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581775" y="824899"/>
            <a:ext cx="438710" cy="40760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5459075" y="1491516"/>
            <a:ext cx="438710" cy="40760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79983" y="-57150"/>
            <a:ext cx="438710" cy="40760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427765" y="-57150"/>
            <a:ext cx="438710" cy="40760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936487" y="2430526"/>
            <a:ext cx="6536891" cy="1274694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2004075" y="2543228"/>
            <a:ext cx="6574874" cy="698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600"/>
              </a:lnSpc>
              <a:spcBef>
                <a:spcPct val="0"/>
              </a:spcBef>
            </a:pPr>
            <a:r>
              <a:rPr lang="en-US" sz="4000" dirty="0">
                <a:solidFill>
                  <a:srgbClr val="014A8D"/>
                </a:solidFill>
                <a:latin typeface="Josefin Sans Thin Bold Italics"/>
              </a:rPr>
              <a:t>Round 1 – Question 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83B3093-5CDD-4BE2-8B44-47F9C26030A5}"/>
              </a:ext>
            </a:extLst>
          </p:cNvPr>
          <p:cNvSpPr txBox="1"/>
          <p:nvPr/>
        </p:nvSpPr>
        <p:spPr>
          <a:xfrm>
            <a:off x="1004816" y="5143500"/>
            <a:ext cx="17077765" cy="1183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3200" dirty="0">
                <a:latin typeface="Century Gothic" panose="020B050202020202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Willy Wonka was inventing a new line of toffee. What was the saucepan full of?</a:t>
            </a:r>
            <a:endParaRPr lang="en-AU" sz="3200" dirty="0">
              <a:latin typeface="Century Gothic" panose="020B0502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sz="3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Thick gooey purplish treacle, boiling and bubbling.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3C41837-A5EA-93CE-31B5-5790E68A005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346694" y="205429"/>
            <a:ext cx="3102182" cy="4165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012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E1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9386" y="83375"/>
            <a:ext cx="949314" cy="189065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28700" y="1219200"/>
            <a:ext cx="7139674" cy="1392236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339675" y="1047750"/>
            <a:ext cx="6574874" cy="15143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2319"/>
              </a:lnSpc>
              <a:spcBef>
                <a:spcPct val="0"/>
              </a:spcBef>
            </a:pPr>
            <a:r>
              <a:rPr lang="en-US" sz="8799">
                <a:solidFill>
                  <a:srgbClr val="014A8D"/>
                </a:solidFill>
                <a:latin typeface="Josefin Sans Thin Bold Italics"/>
              </a:rPr>
              <a:t>Answers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66675" y="2532502"/>
            <a:ext cx="438710" cy="40760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581775" y="824899"/>
            <a:ext cx="438710" cy="40760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5459075" y="1491516"/>
            <a:ext cx="438710" cy="40760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79983" y="-57150"/>
            <a:ext cx="438710" cy="40760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427765" y="-57150"/>
            <a:ext cx="438710" cy="40760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936487" y="2430526"/>
            <a:ext cx="6536891" cy="1274694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2004075" y="2543228"/>
            <a:ext cx="6574874" cy="698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600"/>
              </a:lnSpc>
              <a:spcBef>
                <a:spcPct val="0"/>
              </a:spcBef>
            </a:pPr>
            <a:r>
              <a:rPr lang="en-US" sz="4000" dirty="0">
                <a:solidFill>
                  <a:srgbClr val="014A8D"/>
                </a:solidFill>
                <a:latin typeface="Josefin Sans Thin Bold Italics"/>
              </a:rPr>
              <a:t>Round 1 – Question 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83B3093-5CDD-4BE2-8B44-47F9C26030A5}"/>
              </a:ext>
            </a:extLst>
          </p:cNvPr>
          <p:cNvSpPr txBox="1"/>
          <p:nvPr/>
        </p:nvSpPr>
        <p:spPr>
          <a:xfrm>
            <a:off x="346635" y="4280089"/>
            <a:ext cx="17077765" cy="4960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3200" dirty="0">
                <a:latin typeface="Century Gothic" panose="020B0502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Harry had never seen such a Christmas dinner. Name four items on the table.</a:t>
            </a:r>
          </a:p>
          <a:p>
            <a:pPr marL="514350" indent="-5143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AU" sz="3200" b="1" dirty="0">
                <a:solidFill>
                  <a:srgbClr val="FF0000"/>
                </a:solidFill>
                <a:latin typeface="Century Gothic" panose="020B0502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a hundred fat, roast turkeys</a:t>
            </a:r>
          </a:p>
          <a:p>
            <a:pPr marL="514350" indent="-5143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AU" sz="3200" b="1" dirty="0">
                <a:solidFill>
                  <a:srgbClr val="FF0000"/>
                </a:solidFill>
                <a:latin typeface="Century Gothic" panose="020B0502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mountains of roast and boiled potatoes</a:t>
            </a:r>
          </a:p>
          <a:p>
            <a:pPr marL="514350" indent="-5143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AU" sz="3200" b="1" dirty="0">
                <a:solidFill>
                  <a:srgbClr val="FF0000"/>
                </a:solidFill>
                <a:latin typeface="Century Gothic" panose="020B0502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platters of fat chipolatas</a:t>
            </a:r>
          </a:p>
          <a:p>
            <a:pPr marL="514350" indent="-5143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AU" sz="3200" b="1" dirty="0">
                <a:solidFill>
                  <a:srgbClr val="FF0000"/>
                </a:solidFill>
                <a:latin typeface="Century Gothic" panose="020B0502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tureens of buttered peas</a:t>
            </a:r>
          </a:p>
          <a:p>
            <a:pPr marL="514350" indent="-5143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AU" sz="3200" b="1" dirty="0">
                <a:solidFill>
                  <a:srgbClr val="FF0000"/>
                </a:solidFill>
                <a:latin typeface="Century Gothic" panose="020B0502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silver boats of thick, rich gravy and cranberry sauce</a:t>
            </a:r>
          </a:p>
          <a:p>
            <a:pPr marL="514350" indent="-5143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AU" sz="3200" b="1" dirty="0">
                <a:solidFill>
                  <a:srgbClr val="FF0000"/>
                </a:solidFill>
                <a:latin typeface="Century Gothic" panose="020B0502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stacks of wizard crackers.</a:t>
            </a:r>
          </a:p>
          <a:p>
            <a:endParaRPr lang="en-US" sz="3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1BF71A2-90EE-4250-C8EB-AE7842FC26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08098" y="83375"/>
            <a:ext cx="2816302" cy="4166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796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E1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9386" y="83375"/>
            <a:ext cx="949314" cy="189065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28700" y="1219200"/>
            <a:ext cx="7139674" cy="1392236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339675" y="1047750"/>
            <a:ext cx="6574874" cy="15143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2319"/>
              </a:lnSpc>
              <a:spcBef>
                <a:spcPct val="0"/>
              </a:spcBef>
            </a:pPr>
            <a:r>
              <a:rPr lang="en-US" sz="8799" dirty="0">
                <a:solidFill>
                  <a:srgbClr val="FFFFFF"/>
                </a:solidFill>
                <a:latin typeface="Josefin Sans Thin Bold Italics"/>
              </a:rPr>
              <a:t>Rules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66675" y="2532502"/>
            <a:ext cx="438710" cy="40760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581775" y="824899"/>
            <a:ext cx="438710" cy="40760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5459075" y="1491516"/>
            <a:ext cx="438710" cy="40760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79983" y="-57150"/>
            <a:ext cx="438710" cy="40760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427765" y="-57150"/>
            <a:ext cx="438710" cy="40760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8667D32-A572-4CB5-B262-BA11C1DF881C}"/>
              </a:ext>
            </a:extLst>
          </p:cNvPr>
          <p:cNvSpPr txBox="1"/>
          <p:nvPr/>
        </p:nvSpPr>
        <p:spPr>
          <a:xfrm>
            <a:off x="372035" y="3044779"/>
            <a:ext cx="17611165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AU" sz="2800" dirty="0">
                <a:latin typeface="Century Gothic" panose="020B0502020202020204" pitchFamily="34" charset="0"/>
              </a:rPr>
              <a:t>All questions are 30 seconds in length, unless otherwise indicated.</a:t>
            </a:r>
          </a:p>
          <a:p>
            <a:pPr marL="514350" indent="-514350">
              <a:buAutoNum type="arabicPeriod"/>
            </a:pPr>
            <a:endParaRPr lang="en-AU" sz="2800" dirty="0">
              <a:latin typeface="Century Gothic" panose="020B0502020202020204" pitchFamily="34" charset="0"/>
            </a:endParaRPr>
          </a:p>
          <a:p>
            <a:pPr marL="514350" indent="-514350">
              <a:buAutoNum type="arabicPeriod"/>
            </a:pPr>
            <a:r>
              <a:rPr lang="en-AU" sz="2800" dirty="0">
                <a:latin typeface="Century Gothic" panose="020B0502020202020204" pitchFamily="34" charset="0"/>
              </a:rPr>
              <a:t>When you are asked to stop writing, you are to immediately raise your piece of paper in the air.</a:t>
            </a:r>
          </a:p>
          <a:p>
            <a:pPr marL="514350" indent="-514350">
              <a:buAutoNum type="arabicPeriod"/>
            </a:pPr>
            <a:endParaRPr lang="en-AU" sz="2800" dirty="0">
              <a:latin typeface="Century Gothic" panose="020B0502020202020204" pitchFamily="34" charset="0"/>
            </a:endParaRPr>
          </a:p>
          <a:p>
            <a:r>
              <a:rPr lang="en-AU" sz="2800" dirty="0">
                <a:latin typeface="Century Gothic" panose="020B0502020202020204" pitchFamily="34" charset="0"/>
              </a:rPr>
              <a:t>3. </a:t>
            </a:r>
            <a:r>
              <a:rPr lang="en-AU" sz="2800" dirty="0">
                <a:solidFill>
                  <a:srgbClr val="3F3F3F"/>
                </a:solidFill>
                <a:effectLst/>
                <a:latin typeface="Century Gothic" panose="020B0502020202020204" pitchFamily="34" charset="0"/>
              </a:rPr>
              <a:t>Only a maximum of 4 people per round.</a:t>
            </a:r>
          </a:p>
          <a:p>
            <a:endParaRPr lang="en-AU" sz="2800" dirty="0">
              <a:latin typeface="Century Gothic" panose="020B0502020202020204" pitchFamily="34" charset="0"/>
            </a:endParaRPr>
          </a:p>
          <a:p>
            <a:r>
              <a:rPr lang="en-AU" sz="2800" dirty="0">
                <a:latin typeface="Century Gothic" panose="020B0502020202020204" pitchFamily="34" charset="0"/>
              </a:rPr>
              <a:t>4. If you are the person sitting out during the round, you are not to communicate with your team members. Likewise, team members are not to ask the sitter </a:t>
            </a:r>
            <a:r>
              <a:rPr lang="en-AU" sz="2800" dirty="0" err="1">
                <a:latin typeface="Century Gothic" panose="020B0502020202020204" pitchFamily="34" charset="0"/>
              </a:rPr>
              <a:t>outerer</a:t>
            </a:r>
            <a:r>
              <a:rPr lang="en-AU" sz="2800" dirty="0">
                <a:latin typeface="Century Gothic" panose="020B0502020202020204" pitchFamily="34" charset="0"/>
              </a:rPr>
              <a:t> (yes that’s now a new word) to help with the answer.</a:t>
            </a:r>
          </a:p>
          <a:p>
            <a:endParaRPr lang="en-AU" sz="2800" dirty="0">
              <a:latin typeface="Century Gothic" panose="020B0502020202020204" pitchFamily="34" charset="0"/>
            </a:endParaRPr>
          </a:p>
          <a:p>
            <a:r>
              <a:rPr lang="en-AU" sz="2800" dirty="0">
                <a:latin typeface="Century Gothic" panose="020B0502020202020204" pitchFamily="34" charset="0"/>
              </a:rPr>
              <a:t>4. Whisper! We don’t want you giving the answers away to other teams </a:t>
            </a:r>
            <a:r>
              <a:rPr lang="en-AU" sz="2800" dirty="0">
                <a:latin typeface="Century Gothic" panose="020B0502020202020204" pitchFamily="34" charset="0"/>
                <a:sym typeface="Wingdings" panose="05000000000000000000" pitchFamily="2" charset="2"/>
              </a:rPr>
              <a:t></a:t>
            </a:r>
          </a:p>
          <a:p>
            <a:endParaRPr lang="en-AU" sz="2800" dirty="0"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r>
              <a:rPr lang="en-AU" sz="2800" dirty="0">
                <a:latin typeface="Century Gothic" panose="020B0502020202020204" pitchFamily="34" charset="0"/>
                <a:sym typeface="Wingdings" panose="05000000000000000000" pitchFamily="2" charset="2"/>
              </a:rPr>
              <a:t>5. </a:t>
            </a:r>
            <a:r>
              <a:rPr lang="en-AU" sz="2800" b="1" dirty="0">
                <a:latin typeface="Century Gothic" panose="020B0502020202020204" pitchFamily="34" charset="0"/>
                <a:sym typeface="Wingdings" panose="05000000000000000000" pitchFamily="2" charset="2"/>
              </a:rPr>
              <a:t>HAVE FUN!</a:t>
            </a:r>
            <a:r>
              <a:rPr lang="en-AU" sz="2800" dirty="0">
                <a:latin typeface="Century Gothic" panose="020B0502020202020204" pitchFamily="34" charset="0"/>
                <a:sym typeface="Wingdings" panose="05000000000000000000" pitchFamily="2" charset="2"/>
              </a:rPr>
              <a:t> Yes, there will be a 1</a:t>
            </a:r>
            <a:r>
              <a:rPr lang="en-AU" sz="2800" baseline="30000" dirty="0">
                <a:latin typeface="Century Gothic" panose="020B0502020202020204" pitchFamily="34" charset="0"/>
                <a:sym typeface="Wingdings" panose="05000000000000000000" pitchFamily="2" charset="2"/>
              </a:rPr>
              <a:t>st</a:t>
            </a:r>
            <a:r>
              <a:rPr lang="en-AU" sz="2800" dirty="0">
                <a:latin typeface="Century Gothic" panose="020B0502020202020204" pitchFamily="34" charset="0"/>
                <a:sym typeface="Wingdings" panose="05000000000000000000" pitchFamily="2" charset="2"/>
              </a:rPr>
              <a:t>, 2</a:t>
            </a:r>
            <a:r>
              <a:rPr lang="en-AU" sz="2800" baseline="30000" dirty="0">
                <a:latin typeface="Century Gothic" panose="020B0502020202020204" pitchFamily="34" charset="0"/>
                <a:sym typeface="Wingdings" panose="05000000000000000000" pitchFamily="2" charset="2"/>
              </a:rPr>
              <a:t>nd</a:t>
            </a:r>
            <a:r>
              <a:rPr lang="en-AU" sz="2800" dirty="0">
                <a:latin typeface="Century Gothic" panose="020B0502020202020204" pitchFamily="34" charset="0"/>
                <a:sym typeface="Wingdings" panose="05000000000000000000" pitchFamily="2" charset="2"/>
              </a:rPr>
              <a:t> and 3</a:t>
            </a:r>
            <a:r>
              <a:rPr lang="en-AU" sz="2800" baseline="30000" dirty="0">
                <a:latin typeface="Century Gothic" panose="020B0502020202020204" pitchFamily="34" charset="0"/>
                <a:sym typeface="Wingdings" panose="05000000000000000000" pitchFamily="2" charset="2"/>
              </a:rPr>
              <a:t>rd</a:t>
            </a:r>
            <a:r>
              <a:rPr lang="en-AU" sz="2800" dirty="0">
                <a:latin typeface="Century Gothic" panose="020B0502020202020204" pitchFamily="34" charset="0"/>
                <a:sym typeface="Wingdings" panose="05000000000000000000" pitchFamily="2" charset="2"/>
              </a:rPr>
              <a:t> place getter but this competition is designed for you all to enjoy. </a:t>
            </a:r>
            <a:endParaRPr lang="en-AU" sz="2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275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E1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49111" y="646372"/>
            <a:ext cx="438710" cy="40760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481035" y="442572"/>
            <a:ext cx="438710" cy="40760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0401" y="6123585"/>
            <a:ext cx="438710" cy="40760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342202" y="8624644"/>
            <a:ext cx="438710" cy="40760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259300" y="2124901"/>
            <a:ext cx="438710" cy="40760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973395" y="7111089"/>
            <a:ext cx="438710" cy="40760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597802" y="9258300"/>
            <a:ext cx="438710" cy="40760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780912" y="-102215"/>
            <a:ext cx="438710" cy="40760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912591" y="101585"/>
            <a:ext cx="438710" cy="40760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473837" y="10083199"/>
            <a:ext cx="438710" cy="40760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09345" y="9730746"/>
            <a:ext cx="438710" cy="407601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1224613" y="418756"/>
            <a:ext cx="7259999" cy="21544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6789"/>
              </a:lnSpc>
            </a:pPr>
            <a:r>
              <a:rPr lang="en-US" sz="9600" spc="354" dirty="0">
                <a:solidFill>
                  <a:srgbClr val="014A8D"/>
                </a:solidFill>
                <a:latin typeface="Barlow Condensed Bold"/>
              </a:rPr>
              <a:t>ROUND</a:t>
            </a:r>
            <a:r>
              <a:rPr lang="en-US" sz="18655" spc="354" dirty="0">
                <a:solidFill>
                  <a:srgbClr val="014A8D"/>
                </a:solidFill>
                <a:latin typeface="Barlow Condensed Bold"/>
              </a:rPr>
              <a:t> </a:t>
            </a:r>
            <a:r>
              <a:rPr lang="en-US" sz="9600" spc="354" dirty="0">
                <a:solidFill>
                  <a:srgbClr val="014A8D"/>
                </a:solidFill>
                <a:latin typeface="Barlow Condensed Bold"/>
              </a:rPr>
              <a:t>1</a:t>
            </a: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79386" y="83375"/>
            <a:ext cx="949314" cy="1890651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79386" y="83375"/>
            <a:ext cx="1506158" cy="299965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349F498-BE29-9C68-40AD-AF683316D5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64871" y="2522185"/>
            <a:ext cx="4159464" cy="615346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19B9DD9-C0DB-15D7-8FE9-EBB0B3C32C0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93241" y="2143951"/>
            <a:ext cx="4686541" cy="629317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E1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9386" y="83375"/>
            <a:ext cx="949314" cy="189065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28700" y="1219200"/>
            <a:ext cx="7139674" cy="1392236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339675" y="1047750"/>
            <a:ext cx="6574874" cy="15143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2319"/>
              </a:lnSpc>
              <a:spcBef>
                <a:spcPct val="0"/>
              </a:spcBef>
            </a:pPr>
            <a:r>
              <a:rPr lang="en-US" sz="8799">
                <a:solidFill>
                  <a:srgbClr val="FFFFFF"/>
                </a:solidFill>
                <a:latin typeface="Josefin Sans Thin Bold Italics"/>
              </a:rPr>
              <a:t>Round 1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66675" y="2532502"/>
            <a:ext cx="438710" cy="40760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581775" y="824899"/>
            <a:ext cx="438710" cy="40760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5459075" y="1491516"/>
            <a:ext cx="438710" cy="40760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79983" y="-57150"/>
            <a:ext cx="438710" cy="40760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427765" y="-57150"/>
            <a:ext cx="438710" cy="40760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103838" y="2611436"/>
            <a:ext cx="4375348" cy="853193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2004075" y="2543228"/>
            <a:ext cx="6574874" cy="698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600"/>
              </a:lnSpc>
              <a:spcBef>
                <a:spcPct val="0"/>
              </a:spcBef>
            </a:pPr>
            <a:r>
              <a:rPr lang="en-US" sz="4000">
                <a:solidFill>
                  <a:srgbClr val="FFFFFF"/>
                </a:solidFill>
                <a:latin typeface="Josefin Sans Thin Bold Italics"/>
              </a:rPr>
              <a:t>Question 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E1672A3-5D48-0DA5-7516-BB49CFD02534}"/>
              </a:ext>
            </a:extLst>
          </p:cNvPr>
          <p:cNvSpPr txBox="1"/>
          <p:nvPr/>
        </p:nvSpPr>
        <p:spPr>
          <a:xfrm>
            <a:off x="372035" y="5242656"/>
            <a:ext cx="17458765" cy="2793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5400" dirty="0">
                <a:effectLst/>
                <a:latin typeface="Century Gothic" panose="020B0502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How many staircases at Hogwarts?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5400" dirty="0">
                <a:effectLst/>
                <a:latin typeface="Century Gothic" panose="020B0502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There were doors that wouldn’t open, unless you did what to them?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EC6FFD8-3AAD-B72D-5110-703B0E7513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132024" y="164996"/>
            <a:ext cx="2816302" cy="416640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E1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9386" y="83375"/>
            <a:ext cx="949314" cy="189065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28700" y="1219200"/>
            <a:ext cx="7139674" cy="1392236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339675" y="1047750"/>
            <a:ext cx="6574874" cy="15143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2319"/>
              </a:lnSpc>
              <a:spcBef>
                <a:spcPct val="0"/>
              </a:spcBef>
            </a:pPr>
            <a:r>
              <a:rPr lang="en-US" sz="8799">
                <a:solidFill>
                  <a:srgbClr val="FFFFFF"/>
                </a:solidFill>
                <a:latin typeface="Josefin Sans Thin Bold Italics"/>
              </a:rPr>
              <a:t>Round 1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66675" y="2532502"/>
            <a:ext cx="438710" cy="40760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581775" y="824899"/>
            <a:ext cx="438710" cy="40760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5459075" y="1491516"/>
            <a:ext cx="438710" cy="40760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79983" y="-57150"/>
            <a:ext cx="438710" cy="40760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427765" y="-57150"/>
            <a:ext cx="438710" cy="40760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103838" y="2611436"/>
            <a:ext cx="4375348" cy="853193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2004075" y="2543228"/>
            <a:ext cx="6574874" cy="698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600"/>
              </a:lnSpc>
              <a:spcBef>
                <a:spcPct val="0"/>
              </a:spcBef>
            </a:pPr>
            <a:r>
              <a:rPr lang="en-US" sz="4000">
                <a:solidFill>
                  <a:srgbClr val="FFFFFF"/>
                </a:solidFill>
                <a:latin typeface="Josefin Sans Thin Bold Italics"/>
              </a:rPr>
              <a:t>Question 2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3E8FD4E-C12E-3FAB-DFB3-9FD00A3A8C74}"/>
              </a:ext>
            </a:extLst>
          </p:cNvPr>
          <p:cNvSpPr txBox="1"/>
          <p:nvPr/>
        </p:nvSpPr>
        <p:spPr>
          <a:xfrm>
            <a:off x="414617" y="5242656"/>
            <a:ext cx="17458765" cy="3942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8000" dirty="0">
                <a:effectLst/>
                <a:latin typeface="Century Gothic" panose="020B050202020202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What did Charlie find buried under the snow? </a:t>
            </a:r>
            <a:r>
              <a:rPr lang="en-AU" sz="8000" dirty="0">
                <a:latin typeface="Century Gothic" panose="020B050202020202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What did it look and feel like?</a:t>
            </a:r>
            <a:endParaRPr lang="en-AU" sz="8000" dirty="0">
              <a:effectLst/>
              <a:latin typeface="Century Gothic" panose="020B0502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E4F9053-C2F1-982E-1ECB-E997BF6783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346694" y="205429"/>
            <a:ext cx="3102182" cy="416566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E1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9386" y="83375"/>
            <a:ext cx="949314" cy="189065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28700" y="1219200"/>
            <a:ext cx="7139674" cy="1392236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339675" y="1047750"/>
            <a:ext cx="6574874" cy="15143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2319"/>
              </a:lnSpc>
              <a:spcBef>
                <a:spcPct val="0"/>
              </a:spcBef>
            </a:pPr>
            <a:r>
              <a:rPr lang="en-US" sz="8799">
                <a:solidFill>
                  <a:srgbClr val="FFFFFF"/>
                </a:solidFill>
                <a:latin typeface="Josefin Sans Thin Bold Italics"/>
              </a:rPr>
              <a:t>Round 1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66675" y="2532502"/>
            <a:ext cx="438710" cy="40760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581775" y="824899"/>
            <a:ext cx="438710" cy="40760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5459075" y="1491516"/>
            <a:ext cx="438710" cy="40760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79983" y="-57150"/>
            <a:ext cx="438710" cy="40760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427765" y="-57150"/>
            <a:ext cx="438710" cy="40760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103838" y="2611436"/>
            <a:ext cx="4375348" cy="853193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2004075" y="2543228"/>
            <a:ext cx="6574874" cy="698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600"/>
              </a:lnSpc>
              <a:spcBef>
                <a:spcPct val="0"/>
              </a:spcBef>
            </a:pPr>
            <a:r>
              <a:rPr lang="en-US" sz="4000" dirty="0">
                <a:solidFill>
                  <a:srgbClr val="FFFFFF"/>
                </a:solidFill>
                <a:latin typeface="Josefin Sans Thin Bold Italics"/>
              </a:rPr>
              <a:t>Question 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E1672A3-5D48-0DA5-7516-BB49CFD02534}"/>
              </a:ext>
            </a:extLst>
          </p:cNvPr>
          <p:cNvSpPr txBox="1"/>
          <p:nvPr/>
        </p:nvSpPr>
        <p:spPr>
          <a:xfrm>
            <a:off x="372035" y="5242656"/>
            <a:ext cx="17458765" cy="3580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5400" dirty="0">
                <a:latin typeface="Century Gothic" panose="020B0502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The first envelope Harry received was thick and heavy, made of yellowish parchment and the address was written in emerald-green ink. Describe what was on the other side.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EC6FFD8-3AAD-B72D-5110-703B0E7513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132024" y="164996"/>
            <a:ext cx="2816302" cy="4166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524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E1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9386" y="83375"/>
            <a:ext cx="949314" cy="189065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28700" y="1219200"/>
            <a:ext cx="7139674" cy="1392236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339675" y="1047750"/>
            <a:ext cx="6574874" cy="15143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2319"/>
              </a:lnSpc>
              <a:spcBef>
                <a:spcPct val="0"/>
              </a:spcBef>
            </a:pPr>
            <a:r>
              <a:rPr lang="en-US" sz="8799">
                <a:solidFill>
                  <a:srgbClr val="FFFFFF"/>
                </a:solidFill>
                <a:latin typeface="Josefin Sans Thin Bold Italics"/>
              </a:rPr>
              <a:t>Round 1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66675" y="2532502"/>
            <a:ext cx="438710" cy="40760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581775" y="824899"/>
            <a:ext cx="438710" cy="40760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5459075" y="1491516"/>
            <a:ext cx="438710" cy="40760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79983" y="-57150"/>
            <a:ext cx="438710" cy="40760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427765" y="-57150"/>
            <a:ext cx="438710" cy="40760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103838" y="2611436"/>
            <a:ext cx="4375348" cy="853193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2004075" y="2543228"/>
            <a:ext cx="6574874" cy="698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600"/>
              </a:lnSpc>
              <a:spcBef>
                <a:spcPct val="0"/>
              </a:spcBef>
            </a:pPr>
            <a:r>
              <a:rPr lang="en-US" sz="4000" dirty="0">
                <a:solidFill>
                  <a:srgbClr val="FFFFFF"/>
                </a:solidFill>
                <a:latin typeface="Josefin Sans Thin Bold Italics"/>
              </a:rPr>
              <a:t>Question 4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3E8FD4E-C12E-3FAB-DFB3-9FD00A3A8C74}"/>
              </a:ext>
            </a:extLst>
          </p:cNvPr>
          <p:cNvSpPr txBox="1"/>
          <p:nvPr/>
        </p:nvSpPr>
        <p:spPr>
          <a:xfrm>
            <a:off x="414617" y="5242656"/>
            <a:ext cx="17458765" cy="3942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8000" dirty="0">
                <a:latin typeface="Century Gothic" panose="020B050202020202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Willy Wonka was inventing a new line of toffee. What was the saucepan full of?</a:t>
            </a:r>
            <a:endParaRPr lang="en-AU" sz="8000" dirty="0">
              <a:effectLst/>
              <a:latin typeface="Century Gothic" panose="020B0502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E4F9053-C2F1-982E-1ECB-E997BF6783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346694" y="205429"/>
            <a:ext cx="3102182" cy="4165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341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E1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9386" y="83375"/>
            <a:ext cx="949314" cy="189065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28700" y="1219200"/>
            <a:ext cx="7139674" cy="1392236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339675" y="1047750"/>
            <a:ext cx="6574874" cy="15143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2319"/>
              </a:lnSpc>
              <a:spcBef>
                <a:spcPct val="0"/>
              </a:spcBef>
            </a:pPr>
            <a:r>
              <a:rPr lang="en-US" sz="8799">
                <a:solidFill>
                  <a:srgbClr val="FFFFFF"/>
                </a:solidFill>
                <a:latin typeface="Josefin Sans Thin Bold Italics"/>
              </a:rPr>
              <a:t>Round 1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66675" y="2532502"/>
            <a:ext cx="438710" cy="40760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581775" y="824899"/>
            <a:ext cx="438710" cy="40760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5459075" y="1491516"/>
            <a:ext cx="438710" cy="40760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79983" y="-57150"/>
            <a:ext cx="438710" cy="40760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427765" y="-57150"/>
            <a:ext cx="438710" cy="40760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103838" y="2611436"/>
            <a:ext cx="4375348" cy="853193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2004075" y="2543228"/>
            <a:ext cx="6574874" cy="698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600"/>
              </a:lnSpc>
              <a:spcBef>
                <a:spcPct val="0"/>
              </a:spcBef>
            </a:pPr>
            <a:r>
              <a:rPr lang="en-US" sz="4000" dirty="0">
                <a:solidFill>
                  <a:srgbClr val="FFFFFF"/>
                </a:solidFill>
                <a:latin typeface="Josefin Sans Thin Bold Italics"/>
              </a:rPr>
              <a:t>Question 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E1672A3-5D48-0DA5-7516-BB49CFD02534}"/>
              </a:ext>
            </a:extLst>
          </p:cNvPr>
          <p:cNvSpPr txBox="1"/>
          <p:nvPr/>
        </p:nvSpPr>
        <p:spPr>
          <a:xfrm>
            <a:off x="372035" y="5242656"/>
            <a:ext cx="17458765" cy="1801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5400" dirty="0">
                <a:latin typeface="Century Gothic" panose="020B0502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Harry had never seen such a Christmas dinner. Name four items on the table.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EC6FFD8-3AAD-B72D-5110-703B0E7513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132024" y="164996"/>
            <a:ext cx="2816302" cy="4166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282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E1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9386" y="83375"/>
            <a:ext cx="949314" cy="189065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28700" y="1219200"/>
            <a:ext cx="7139674" cy="1392236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339675" y="1047750"/>
            <a:ext cx="6574874" cy="15143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2319"/>
              </a:lnSpc>
              <a:spcBef>
                <a:spcPct val="0"/>
              </a:spcBef>
            </a:pPr>
            <a:r>
              <a:rPr lang="en-US" sz="8799">
                <a:solidFill>
                  <a:srgbClr val="014A8D"/>
                </a:solidFill>
                <a:latin typeface="Josefin Sans Thin Bold Italics"/>
              </a:rPr>
              <a:t>Answers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66675" y="2532502"/>
            <a:ext cx="438710" cy="40760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581775" y="824899"/>
            <a:ext cx="438710" cy="40760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5459075" y="1491516"/>
            <a:ext cx="438710" cy="40760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79983" y="-57150"/>
            <a:ext cx="438710" cy="40760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427765" y="-57150"/>
            <a:ext cx="438710" cy="40760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936487" y="2430526"/>
            <a:ext cx="6536891" cy="1274694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2004075" y="2543228"/>
            <a:ext cx="6574874" cy="698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600"/>
              </a:lnSpc>
              <a:spcBef>
                <a:spcPct val="0"/>
              </a:spcBef>
            </a:pPr>
            <a:r>
              <a:rPr lang="en-US" sz="4000" dirty="0">
                <a:solidFill>
                  <a:srgbClr val="014A8D"/>
                </a:solidFill>
                <a:latin typeface="Josefin Sans Thin Bold Italics"/>
              </a:rPr>
              <a:t>Round 1 – Question 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83B3093-5CDD-4BE2-8B44-47F9C26030A5}"/>
              </a:ext>
            </a:extLst>
          </p:cNvPr>
          <p:cNvSpPr txBox="1"/>
          <p:nvPr/>
        </p:nvSpPr>
        <p:spPr>
          <a:xfrm>
            <a:off x="401605" y="4803326"/>
            <a:ext cx="17077765" cy="3072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3200" dirty="0">
                <a:latin typeface="Century Gothic" panose="020B0502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How many staircases at Hogwarts?  </a:t>
            </a:r>
            <a:r>
              <a:rPr lang="en-AU" sz="3200" b="1" dirty="0">
                <a:solidFill>
                  <a:srgbClr val="FF0000"/>
                </a:solidFill>
                <a:latin typeface="Century Gothic" panose="020B0502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142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AU" sz="3200" b="1" dirty="0">
              <a:solidFill>
                <a:srgbClr val="FF0000"/>
              </a:solidFill>
              <a:latin typeface="Century Gothic" panose="020B0502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3200" dirty="0">
                <a:latin typeface="Century Gothic" panose="020B0502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There were doors that wouldn’t open unless you did what to them?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3200" b="1" dirty="0">
                <a:solidFill>
                  <a:srgbClr val="FF0000"/>
                </a:solidFill>
                <a:latin typeface="Century Gothic" panose="020B0502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Asked politely or tickled them in exactly the right place.</a:t>
            </a:r>
          </a:p>
          <a:p>
            <a:endParaRPr lang="en-US" sz="3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1BF71A2-90EE-4250-C8EB-AE7842FC26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08098" y="83375"/>
            <a:ext cx="2816302" cy="4166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031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4569</TotalTime>
  <Words>494</Words>
  <Application>Microsoft Office PowerPoint</Application>
  <PresentationFormat>Custom</PresentationFormat>
  <Paragraphs>59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Century Gothic</vt:lpstr>
      <vt:lpstr>Josefin Sans Thin Bold</vt:lpstr>
      <vt:lpstr>Barlow Condensed Bold</vt:lpstr>
      <vt:lpstr>Josefin Sans Thin Bold Italics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2021 Readers Cup Template</dc:title>
  <dc:creator>Jennifer Stubbs</dc:creator>
  <cp:lastModifiedBy>Jennifer Stubbs</cp:lastModifiedBy>
  <cp:revision>74</cp:revision>
  <dcterms:created xsi:type="dcterms:W3CDTF">2006-08-16T00:00:00Z</dcterms:created>
  <dcterms:modified xsi:type="dcterms:W3CDTF">2025-05-12T05:23:29Z</dcterms:modified>
  <dc:identifier>DAEdC3BT0iY</dc:identifier>
</cp:coreProperties>
</file>